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9"/>
  </p:notesMasterIdLst>
  <p:handoutMasterIdLst>
    <p:handoutMasterId r:id="rId10"/>
  </p:handoutMasterIdLst>
  <p:sldIdLst>
    <p:sldId id="272" r:id="rId5"/>
    <p:sldId id="273" r:id="rId6"/>
    <p:sldId id="274" r:id="rId7"/>
    <p:sldId id="276" r:id="rId8"/>
  </p:sldIdLst>
  <p:sldSz cx="7772400" cy="10058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CC7"/>
    <a:srgbClr val="ADD0AF"/>
    <a:srgbClr val="F2D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206" autoAdjust="0"/>
  </p:normalViewPr>
  <p:slideViewPr>
    <p:cSldViewPr snapToGrid="0" showGuides="1">
      <p:cViewPr>
        <p:scale>
          <a:sx n="100" d="100"/>
          <a:sy n="100" d="100"/>
        </p:scale>
        <p:origin x="636" y="-16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20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a:extLst>
              <a:ext uri="{FF2B5EF4-FFF2-40B4-BE49-F238E27FC236}">
                <a16:creationId xmlns:a16="http://schemas.microsoft.com/office/drawing/2014/main" id="{155CDE60-E95F-4909-A156-72E2BC6F0F5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1CC16F1C-7725-4C4D-9575-6B2B9027219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8AF6D496-D8B9-4077-A295-CAF696F3E529}" type="datetime1">
              <a:rPr lang="nb-NO" smtClean="0"/>
              <a:t>01.11.2023</a:t>
            </a:fld>
            <a:endParaRPr lang="nb-NO"/>
          </a:p>
        </p:txBody>
      </p:sp>
      <p:sp>
        <p:nvSpPr>
          <p:cNvPr id="4" name="Plassholder for bunntekst 3">
            <a:extLst>
              <a:ext uri="{FF2B5EF4-FFF2-40B4-BE49-F238E27FC236}">
                <a16:creationId xmlns:a16="http://schemas.microsoft.com/office/drawing/2014/main" id="{0EEE2C83-2A2B-4870-B432-032AD2C9CC9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D048F310-2CF3-424C-B31A-C212CC43D69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D2FB8216-D1CD-4218-A6D3-1C9E8038CB4D}" type="slidenum">
              <a:rPr lang="nb-NO" smtClean="0"/>
              <a:t>‹#›</a:t>
            </a:fld>
            <a:endParaRPr lang="nb-NO"/>
          </a:p>
        </p:txBody>
      </p:sp>
    </p:spTree>
    <p:extLst>
      <p:ext uri="{BB962C8B-B14F-4D97-AF65-F5344CB8AC3E}">
        <p14:creationId xmlns:p14="http://schemas.microsoft.com/office/powerpoint/2010/main" val="20033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E6E52E8E-91E2-4916-AD24-79027FDA5B01}" type="datetime1">
              <a:rPr lang="nb-NO" smtClean="0"/>
              <a:t>01.11.2023</a:t>
            </a:fld>
            <a:endParaRPr lang="nb-NO" dirty="0"/>
          </a:p>
        </p:txBody>
      </p:sp>
      <p:sp>
        <p:nvSpPr>
          <p:cNvPr id="4" name="Plassholder for lysbilde 3"/>
          <p:cNvSpPr>
            <a:spLocks noGrp="1" noRot="1" noChangeAspect="1"/>
          </p:cNvSpPr>
          <p:nvPr>
            <p:ph type="sldImg" idx="2"/>
          </p:nvPr>
        </p:nvSpPr>
        <p:spPr>
          <a:xfrm>
            <a:off x="2082800" y="1233488"/>
            <a:ext cx="2570163" cy="3328987"/>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nb-NO" noProof="0" dirty="0"/>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AE94FEF-7CD6-44E4-9123-D40C136902E2}" type="slidenum">
              <a:rPr lang="nb-NO" smtClean="0"/>
              <a:t>‹#›</a:t>
            </a:fld>
            <a:endParaRPr lang="nb-NO" dirty="0"/>
          </a:p>
        </p:txBody>
      </p:sp>
    </p:spTree>
    <p:extLst>
      <p:ext uri="{BB962C8B-B14F-4D97-AF65-F5344CB8AC3E}">
        <p14:creationId xmlns:p14="http://schemas.microsoft.com/office/powerpoint/2010/main" val="2914383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1</a:t>
            </a:fld>
            <a:endParaRPr lang="nb-NO"/>
          </a:p>
        </p:txBody>
      </p:sp>
    </p:spTree>
    <p:extLst>
      <p:ext uri="{BB962C8B-B14F-4D97-AF65-F5344CB8AC3E}">
        <p14:creationId xmlns:p14="http://schemas.microsoft.com/office/powerpoint/2010/main" val="27596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8121889" cy="10051416"/>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090647" y="1713549"/>
            <a:ext cx="5598205" cy="6655463"/>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155228" y="3014408"/>
            <a:ext cx="5464178" cy="2655599"/>
          </a:xfrm>
        </p:spPr>
        <p:txBody>
          <a:bodyPr bIns="0" anchor="b">
            <a:normAutofit/>
          </a:bodyPr>
          <a:lstStyle>
            <a:lvl1pPr algn="ctr">
              <a:lnSpc>
                <a:spcPct val="80000"/>
              </a:lnSpc>
              <a:defRPr sz="4080" spc="-96">
                <a:solidFill>
                  <a:srgbClr val="FFFEFF"/>
                </a:solidFill>
              </a:defRPr>
            </a:lvl1pPr>
          </a:lstStyle>
          <a:p>
            <a:r>
              <a:rPr lang="nb-NO"/>
              <a:t>Klikk for å redigere tittelstil</a:t>
            </a:r>
            <a:endParaRPr lang="en-US" dirty="0"/>
          </a:p>
        </p:txBody>
      </p:sp>
      <p:sp>
        <p:nvSpPr>
          <p:cNvPr id="3" name="Subtitle 2"/>
          <p:cNvSpPr>
            <a:spLocks noGrp="1"/>
          </p:cNvSpPr>
          <p:nvPr>
            <p:ph type="subTitle" idx="1"/>
          </p:nvPr>
        </p:nvSpPr>
        <p:spPr>
          <a:xfrm>
            <a:off x="1155228" y="5780855"/>
            <a:ext cx="5464178" cy="1956709"/>
          </a:xfrm>
        </p:spPr>
        <p:txBody>
          <a:bodyPr tIns="0">
            <a:normAutofit/>
          </a:bodyPr>
          <a:lstStyle>
            <a:lvl1pPr marL="0" indent="0" algn="ctr">
              <a:lnSpc>
                <a:spcPct val="100000"/>
              </a:lnSpc>
              <a:buNone/>
              <a:defRPr sz="1530" b="0">
                <a:solidFill>
                  <a:srgbClr val="FFFEFF"/>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nb-NO"/>
              <a:t>Klikk for å redigere undertittelstil i malen</a:t>
            </a:r>
            <a:endParaRPr lang="en-US" dirty="0"/>
          </a:p>
        </p:txBody>
      </p:sp>
      <p:sp>
        <p:nvSpPr>
          <p:cNvPr id="4" name="Date Placeholder 3"/>
          <p:cNvSpPr>
            <a:spLocks noGrp="1"/>
          </p:cNvSpPr>
          <p:nvPr>
            <p:ph type="dt" sz="half" idx="10"/>
          </p:nvPr>
        </p:nvSpPr>
        <p:spPr>
          <a:xfrm>
            <a:off x="544068" y="469392"/>
            <a:ext cx="2331720" cy="469392"/>
          </a:xfrm>
        </p:spPr>
        <p:txBody>
          <a:bodyPr vert="horz" lIns="91440" tIns="45720" rIns="91440" bIns="45720" rtlCol="0" anchor="ctr"/>
          <a:lstStyle>
            <a:lvl1pPr>
              <a:defRPr lang="en-US"/>
            </a:lvl1pPr>
          </a:lstStyle>
          <a:p>
            <a:fld id="{48A87A34-81AB-432B-8DAE-1953F412C126}" type="datetimeFigureOut">
              <a:rPr lang="en-US" smtClean="0"/>
              <a:pPr/>
              <a:t>11/1/2023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91194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grpSp>
        <p:nvGrpSpPr>
          <p:cNvPr id="85" name="Group 84"/>
          <p:cNvGrpSpPr/>
          <p:nvPr/>
        </p:nvGrpSpPr>
        <p:grpSpPr>
          <a:xfrm>
            <a:off x="-243292" y="1"/>
            <a:ext cx="8008495" cy="100584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544068" y="2492731"/>
            <a:ext cx="2793569" cy="508995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5218" y="3446558"/>
            <a:ext cx="2646743" cy="3626735"/>
          </a:xfrm>
        </p:spPr>
        <p:txBody>
          <a:bodyPr/>
          <a:lstStyle>
            <a:lvl1pPr>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753333" y="1165588"/>
            <a:ext cx="3481297" cy="771039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132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grpSp>
        <p:nvGrpSpPr>
          <p:cNvPr id="51" name="Group 50"/>
          <p:cNvGrpSpPr/>
          <p:nvPr/>
        </p:nvGrpSpPr>
        <p:grpSpPr>
          <a:xfrm flipH="1">
            <a:off x="1" y="1"/>
            <a:ext cx="8008495" cy="100584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4443914" y="2492731"/>
            <a:ext cx="2793569" cy="508995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4516568" y="3446556"/>
            <a:ext cx="2645240" cy="3615261"/>
          </a:xfrm>
        </p:spPr>
        <p:txBody>
          <a:bodyPr vert="eaVert"/>
          <a:lstStyle>
            <a:lvl1pPr algn="l">
              <a:lnSpc>
                <a:spcPct val="80000"/>
              </a:lnSpc>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546770" y="1177452"/>
            <a:ext cx="3500547" cy="770704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11/1/2023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3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258F9B5-B148-4877-BE11-91F08168C01F}"/>
              </a:ext>
            </a:extLst>
          </p:cNvPr>
          <p:cNvSpPr>
            <a:spLocks noGrp="1"/>
          </p:cNvSpPr>
          <p:nvPr>
            <p:ph type="pic" sz="quarter" idx="10" hasCustomPrompt="1"/>
          </p:nvPr>
        </p:nvSpPr>
        <p:spPr>
          <a:xfrm>
            <a:off x="0" y="1"/>
            <a:ext cx="7772400" cy="5029200"/>
          </a:xfrm>
          <a:solidFill>
            <a:schemeClr val="accent1"/>
          </a:solidFill>
        </p:spPr>
        <p:txBody>
          <a:bodyPr rtlCol="0">
            <a:normAutofit/>
          </a:bodyPr>
          <a:lstStyle>
            <a:lvl1pPr>
              <a:defRPr sz="2000"/>
            </a:lvl1pPr>
          </a:lstStyle>
          <a:p>
            <a:pPr rtl="0"/>
            <a:r>
              <a:rPr lang="nb-NO" noProof="0"/>
              <a:t>Legg til bilde</a:t>
            </a:r>
          </a:p>
        </p:txBody>
      </p:sp>
      <p:sp>
        <p:nvSpPr>
          <p:cNvPr id="2" name="Tittel 1">
            <a:extLst>
              <a:ext uri="{FF2B5EF4-FFF2-40B4-BE49-F238E27FC236}">
                <a16:creationId xmlns:a16="http://schemas.microsoft.com/office/drawing/2014/main" id="{302BA62F-C25E-44A7-A531-61581F21D4E8}"/>
              </a:ext>
            </a:extLst>
          </p:cNvPr>
          <p:cNvSpPr>
            <a:spLocks noGrp="1"/>
          </p:cNvSpPr>
          <p:nvPr>
            <p:ph type="ctrTitle" hasCustomPrompt="1"/>
          </p:nvPr>
        </p:nvSpPr>
        <p:spPr>
          <a:xfrm>
            <a:off x="533400" y="5458968"/>
            <a:ext cx="6705600" cy="1261872"/>
          </a:xfrm>
        </p:spPr>
        <p:txBody>
          <a:bodyPr rtlCol="0" anchor="b">
            <a:noAutofit/>
          </a:bodyPr>
          <a:lstStyle>
            <a:lvl1pPr algn="ctr">
              <a:defRPr sz="8800" b="1" i="0">
                <a:solidFill>
                  <a:schemeClr val="bg1"/>
                </a:solidFill>
                <a:latin typeface="+mj-lt"/>
              </a:defRPr>
            </a:lvl1pPr>
          </a:lstStyle>
          <a:p>
            <a:pPr rtl="0"/>
            <a:r>
              <a:rPr lang="nb-NO" noProof="0"/>
              <a:t>Klikk for å legge til tittel</a:t>
            </a:r>
          </a:p>
        </p:txBody>
      </p:sp>
      <p:sp>
        <p:nvSpPr>
          <p:cNvPr id="3" name="Undertittel 2">
            <a:extLst>
              <a:ext uri="{FF2B5EF4-FFF2-40B4-BE49-F238E27FC236}">
                <a16:creationId xmlns:a16="http://schemas.microsoft.com/office/drawing/2014/main" id="{94339032-B0DB-424E-A4B9-8F18CB82539D}"/>
              </a:ext>
            </a:extLst>
          </p:cNvPr>
          <p:cNvSpPr>
            <a:spLocks noGrp="1"/>
          </p:cNvSpPr>
          <p:nvPr>
            <p:ph type="subTitle" idx="1" hasCustomPrompt="1"/>
          </p:nvPr>
        </p:nvSpPr>
        <p:spPr>
          <a:xfrm>
            <a:off x="533400" y="6784848"/>
            <a:ext cx="6705600" cy="1527048"/>
          </a:xfrm>
        </p:spPr>
        <p:txBody>
          <a:bodyPr rtlCol="0">
            <a:normAutofit/>
          </a:bodyPr>
          <a:lstStyle>
            <a:lvl1pPr marL="0" indent="0" algn="ctr">
              <a:lnSpc>
                <a:spcPts val="28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legge til tekst</a:t>
            </a:r>
          </a:p>
        </p:txBody>
      </p:sp>
      <p:sp>
        <p:nvSpPr>
          <p:cNvPr id="10" name="Plassholder for tekst 9">
            <a:extLst>
              <a:ext uri="{FF2B5EF4-FFF2-40B4-BE49-F238E27FC236}">
                <a16:creationId xmlns:a16="http://schemas.microsoft.com/office/drawing/2014/main" id="{54546D20-E4BF-4968-86B7-6049ADCDF716}"/>
              </a:ext>
            </a:extLst>
          </p:cNvPr>
          <p:cNvSpPr>
            <a:spLocks noGrp="1"/>
          </p:cNvSpPr>
          <p:nvPr>
            <p:ph type="body" sz="quarter" idx="11" hasCustomPrompt="1"/>
          </p:nvPr>
        </p:nvSpPr>
        <p:spPr>
          <a:xfrm>
            <a:off x="2148840" y="8604504"/>
            <a:ext cx="3474720" cy="402336"/>
          </a:xfrm>
        </p:spPr>
        <p:txBody>
          <a:bodyPr rtlCol="0">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
        <p:nvSpPr>
          <p:cNvPr id="11" name="Plassholder for tekst 9">
            <a:extLst>
              <a:ext uri="{FF2B5EF4-FFF2-40B4-BE49-F238E27FC236}">
                <a16:creationId xmlns:a16="http://schemas.microsoft.com/office/drawing/2014/main" id="{C07373AA-FD05-4AC0-9533-661934D7FE34}"/>
              </a:ext>
            </a:extLst>
          </p:cNvPr>
          <p:cNvSpPr>
            <a:spLocks noGrp="1"/>
          </p:cNvSpPr>
          <p:nvPr>
            <p:ph type="body" sz="quarter" idx="12" hasCustomPrompt="1"/>
          </p:nvPr>
        </p:nvSpPr>
        <p:spPr>
          <a:xfrm>
            <a:off x="533400" y="9299448"/>
            <a:ext cx="6705600" cy="338328"/>
          </a:xfrm>
        </p:spPr>
        <p:txBody>
          <a:bodyPr rtlCol="0">
            <a:norm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Tree>
    <p:extLst>
      <p:ext uri="{BB962C8B-B14F-4D97-AF65-F5344CB8AC3E}">
        <p14:creationId xmlns:p14="http://schemas.microsoft.com/office/powerpoint/2010/main" val="259990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accent6"/>
          </a:solidFill>
        </p:spPr>
        <p:txBody>
          <a:bodyPr rtlCol="0">
            <a:normAutofit/>
          </a:bodyPr>
          <a:lstStyle>
            <a:lvl1pPr>
              <a:defRPr sz="2000"/>
            </a:lvl1pPr>
          </a:lstStyle>
          <a:p>
            <a:pPr rtl="0"/>
            <a:r>
              <a:rPr lang="nb-NO" noProof="0"/>
              <a:t>Legg til bilde</a:t>
            </a:r>
          </a:p>
        </p:txBody>
      </p:sp>
      <p:sp>
        <p:nvSpPr>
          <p:cNvPr id="2" name="Tittel 1"/>
          <p:cNvSpPr>
            <a:spLocks noGrp="1"/>
          </p:cNvSpPr>
          <p:nvPr>
            <p:ph type="ctrTitle" hasCustomPrompt="1"/>
          </p:nvPr>
        </p:nvSpPr>
        <p:spPr>
          <a:xfrm>
            <a:off x="457200" y="2468880"/>
            <a:ext cx="6858000" cy="1325880"/>
          </a:xfrm>
        </p:spPr>
        <p:txBody>
          <a:bodyPr rtlCol="0" anchor="b">
            <a:noAutofit/>
          </a:bodyPr>
          <a:lstStyle>
            <a:lvl1pPr algn="ctr">
              <a:defRPr sz="88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2130552" y="5907024"/>
            <a:ext cx="3502152" cy="365760"/>
          </a:xfrm>
        </p:spPr>
        <p:txBody>
          <a:bodyPr rtlCol="0">
            <a:normAutofit/>
          </a:bodyPr>
          <a:lstStyle>
            <a:lvl1pPr marL="0" indent="0" algn="ctr">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a:t>
            </a:r>
          </a:p>
        </p:txBody>
      </p:sp>
      <p:sp>
        <p:nvSpPr>
          <p:cNvPr id="5" name="Plassholder for tekst 4">
            <a:extLst>
              <a:ext uri="{FF2B5EF4-FFF2-40B4-BE49-F238E27FC236}">
                <a16:creationId xmlns:a16="http://schemas.microsoft.com/office/drawing/2014/main" id="{A241FA91-13AC-4591-A66E-07DC8A842CC3}"/>
              </a:ext>
            </a:extLst>
          </p:cNvPr>
          <p:cNvSpPr>
            <a:spLocks noGrp="1"/>
          </p:cNvSpPr>
          <p:nvPr>
            <p:ph type="body" sz="quarter" idx="11" hasCustomPrompt="1"/>
          </p:nvPr>
        </p:nvSpPr>
        <p:spPr>
          <a:xfrm>
            <a:off x="1179576" y="3867912"/>
            <a:ext cx="5413248" cy="1682496"/>
          </a:xfrm>
        </p:spPr>
        <p:txBody>
          <a:bodyPr rtlCol="0">
            <a:normAutofit/>
          </a:bodyPr>
          <a:lstStyle>
            <a:lvl1pPr algn="ctr">
              <a:lnSpc>
                <a:spcPts val="2500"/>
              </a:lnSpc>
              <a:spcBef>
                <a:spcPts val="0"/>
              </a:spcBef>
              <a:defRPr sz="2000">
                <a:solidFill>
                  <a:schemeClr val="bg1"/>
                </a:solidFill>
              </a:defRPr>
            </a:lvl1pPr>
          </a:lstStyle>
          <a:p>
            <a:pPr lvl="0" rtl="0"/>
            <a:r>
              <a:rPr lang="nb-NO" noProof="0"/>
              <a:t>Klikk for å legge til tekst</a:t>
            </a:r>
          </a:p>
        </p:txBody>
      </p:sp>
      <p:sp>
        <p:nvSpPr>
          <p:cNvPr id="9" name="Plassholder for tekst 8">
            <a:extLst>
              <a:ext uri="{FF2B5EF4-FFF2-40B4-BE49-F238E27FC236}">
                <a16:creationId xmlns:a16="http://schemas.microsoft.com/office/drawing/2014/main" id="{F006D63F-344E-4E43-857E-019ED6D3DA11}"/>
              </a:ext>
            </a:extLst>
          </p:cNvPr>
          <p:cNvSpPr>
            <a:spLocks noGrp="1"/>
          </p:cNvSpPr>
          <p:nvPr>
            <p:ph type="body" sz="quarter" idx="12" hasCustomPrompt="1"/>
          </p:nvPr>
        </p:nvSpPr>
        <p:spPr>
          <a:xfrm>
            <a:off x="457200" y="8814816"/>
            <a:ext cx="6858000" cy="832104"/>
          </a:xfrm>
        </p:spPr>
        <p:txBody>
          <a:bodyPr rtlCol="0">
            <a:noAutofit/>
          </a:bodyPr>
          <a:lstStyle>
            <a:lvl1pPr algn="ctr">
              <a:lnSpc>
                <a:spcPts val="2100"/>
              </a:lnSpc>
              <a:spcBef>
                <a:spcPts val="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42368696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tx2"/>
          </a:solidFill>
        </p:spPr>
        <p:txBody>
          <a:bodyPr rtlCol="0">
            <a:normAutofit/>
          </a:bodyPr>
          <a:lstStyle>
            <a:lvl1pPr algn="l">
              <a:defRPr sz="2000"/>
            </a:lvl1pPr>
          </a:lstStyle>
          <a:p>
            <a:pPr rtl="0"/>
            <a:r>
              <a:rPr lang="nb-NO" noProof="0"/>
              <a:t>Legg til bilde</a:t>
            </a:r>
          </a:p>
        </p:txBody>
      </p:sp>
      <p:sp>
        <p:nvSpPr>
          <p:cNvPr id="2" name="Tittel 1"/>
          <p:cNvSpPr>
            <a:spLocks noGrp="1"/>
          </p:cNvSpPr>
          <p:nvPr>
            <p:ph type="ctrTitle" hasCustomPrompt="1"/>
          </p:nvPr>
        </p:nvSpPr>
        <p:spPr>
          <a:xfrm>
            <a:off x="457200" y="996696"/>
            <a:ext cx="6858000" cy="1280160"/>
          </a:xfrm>
        </p:spPr>
        <p:txBody>
          <a:bodyPr rtlCol="0" anchor="b">
            <a:noAutofit/>
          </a:bodyPr>
          <a:lstStyle>
            <a:lvl1pPr algn="l">
              <a:defRPr sz="92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457200" y="4197096"/>
            <a:ext cx="5486400" cy="402336"/>
          </a:xfrm>
        </p:spPr>
        <p:txBody>
          <a:bodyPr rtlCol="0">
            <a:normAutofit/>
          </a:bodyPr>
          <a:lstStyle>
            <a:lvl1pPr marL="0" indent="0" algn="l">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 </a:t>
            </a:r>
          </a:p>
        </p:txBody>
      </p:sp>
      <p:sp>
        <p:nvSpPr>
          <p:cNvPr id="5" name="Plassholder for tekst 4">
            <a:extLst>
              <a:ext uri="{FF2B5EF4-FFF2-40B4-BE49-F238E27FC236}">
                <a16:creationId xmlns:a16="http://schemas.microsoft.com/office/drawing/2014/main" id="{6BA4C315-6BC0-4353-8933-71CE75201C95}"/>
              </a:ext>
            </a:extLst>
          </p:cNvPr>
          <p:cNvSpPr>
            <a:spLocks noGrp="1"/>
          </p:cNvSpPr>
          <p:nvPr>
            <p:ph type="body" sz="quarter" idx="11" hasCustomPrompt="1"/>
          </p:nvPr>
        </p:nvSpPr>
        <p:spPr>
          <a:xfrm>
            <a:off x="457200" y="2313432"/>
            <a:ext cx="6858000" cy="1545336"/>
          </a:xfrm>
        </p:spPr>
        <p:txBody>
          <a:bodyPr rtlCol="0">
            <a:normAutofit/>
          </a:bodyPr>
          <a:lstStyle>
            <a:lvl1pPr algn="l">
              <a:lnSpc>
                <a:spcPts val="2800"/>
              </a:lnSpc>
              <a:spcBef>
                <a:spcPts val="0"/>
              </a:spcBef>
              <a:defRPr sz="2000">
                <a:solidFill>
                  <a:schemeClr val="bg1"/>
                </a:solidFill>
              </a:defRPr>
            </a:lvl1pPr>
          </a:lstStyle>
          <a:p>
            <a:pPr lvl="0" rtl="0"/>
            <a:r>
              <a:rPr lang="nb-NO" noProof="0"/>
              <a:t>Klikk for å legge til tekst</a:t>
            </a:r>
          </a:p>
        </p:txBody>
      </p:sp>
      <p:sp>
        <p:nvSpPr>
          <p:cNvPr id="7" name="Plassholder for tekst 6">
            <a:extLst>
              <a:ext uri="{FF2B5EF4-FFF2-40B4-BE49-F238E27FC236}">
                <a16:creationId xmlns:a16="http://schemas.microsoft.com/office/drawing/2014/main" id="{8DFDEA4F-F05C-40A7-982B-4730BA5B52D7}"/>
              </a:ext>
            </a:extLst>
          </p:cNvPr>
          <p:cNvSpPr>
            <a:spLocks noGrp="1"/>
          </p:cNvSpPr>
          <p:nvPr>
            <p:ph type="body" sz="quarter" idx="12" hasCustomPrompt="1"/>
          </p:nvPr>
        </p:nvSpPr>
        <p:spPr>
          <a:xfrm>
            <a:off x="457200" y="8897112"/>
            <a:ext cx="6812280" cy="832104"/>
          </a:xfrm>
        </p:spPr>
        <p:txBody>
          <a:bodyPr rtlCol="0"/>
          <a:lstStyle>
            <a:lvl1pPr algn="l">
              <a:defRPr sz="1600">
                <a:solidFill>
                  <a:schemeClr val="tx1"/>
                </a:solidFill>
              </a:defRPr>
            </a:lvl1pPr>
            <a:lvl2pPr algn="ctr">
              <a:defRPr sz="1600">
                <a:solidFill>
                  <a:schemeClr val="bg1"/>
                </a:solidFill>
              </a:defRPr>
            </a:lvl2pPr>
            <a:lvl3pPr algn="ctr">
              <a:defRPr sz="1600">
                <a:solidFill>
                  <a:schemeClr val="bg1"/>
                </a:solidFill>
              </a:defRPr>
            </a:lvl3pPr>
            <a:lvl4pPr algn="ctr">
              <a:defRPr sz="1600">
                <a:solidFill>
                  <a:schemeClr val="bg1"/>
                </a:solidFill>
              </a:defRPr>
            </a:lvl4pPr>
            <a:lvl5pPr algn="ct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229922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65" name="Group 64"/>
          <p:cNvGrpSpPr/>
          <p:nvPr/>
        </p:nvGrpSpPr>
        <p:grpSpPr>
          <a:xfrm>
            <a:off x="-243292" y="1"/>
            <a:ext cx="8008495" cy="100584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544068" y="2492731"/>
            <a:ext cx="2793569" cy="508995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1" cy="3615263"/>
          </a:xfrm>
        </p:spPr>
        <p:txBody>
          <a:bodyPr/>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4" y="1178006"/>
            <a:ext cx="3477699" cy="769797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61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grpSp>
        <p:nvGrpSpPr>
          <p:cNvPr id="774" name="Group 773"/>
          <p:cNvGrpSpPr/>
          <p:nvPr/>
        </p:nvGrpSpPr>
        <p:grpSpPr>
          <a:xfrm>
            <a:off x="0" y="0"/>
            <a:ext cx="8121889" cy="10051416"/>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042955" y="1699723"/>
            <a:ext cx="3670031" cy="6655463"/>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107276" y="2975613"/>
            <a:ext cx="3538509" cy="2540962"/>
          </a:xfrm>
        </p:spPr>
        <p:txBody>
          <a:bodyPr bIns="0" anchor="b">
            <a:normAutofit/>
          </a:bodyPr>
          <a:lstStyle>
            <a:lvl1pPr algn="ctr">
              <a:defRPr sz="3060">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2107276" y="5636896"/>
            <a:ext cx="3538509" cy="2091609"/>
          </a:xfrm>
        </p:spPr>
        <p:txBody>
          <a:bodyPr tIns="0">
            <a:normAutofit/>
          </a:bodyPr>
          <a:lstStyle>
            <a:lvl1pPr marL="0" indent="0" algn="ctr">
              <a:buNone/>
              <a:defRPr sz="1360">
                <a:solidFill>
                  <a:srgbClr val="FFFEFF"/>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11/1/2023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031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pSp>
        <p:nvGrpSpPr>
          <p:cNvPr id="41" name="Group 40"/>
          <p:cNvGrpSpPr/>
          <p:nvPr/>
        </p:nvGrpSpPr>
        <p:grpSpPr>
          <a:xfrm>
            <a:off x="-243292" y="1"/>
            <a:ext cx="8008495" cy="100584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544068" y="2492731"/>
            <a:ext cx="2793569" cy="508995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4100"/>
            <a:ext cx="2653839" cy="3607718"/>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sz="half" idx="1"/>
          </p:nvPr>
        </p:nvSpPr>
        <p:spPr>
          <a:xfrm>
            <a:off x="3759562" y="1179243"/>
            <a:ext cx="3477923" cy="36070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757241" y="5258153"/>
            <a:ext cx="3480243" cy="36236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11/1/2023</a:t>
            </a:fld>
            <a:endParaRPr lang="en-US" dirty="0"/>
          </a:p>
        </p:txBody>
      </p:sp>
      <p:sp>
        <p:nvSpPr>
          <p:cNvPr id="6" name="Footer Placeholder 5"/>
          <p:cNvSpPr>
            <a:spLocks noGrp="1"/>
          </p:cNvSpPr>
          <p:nvPr>
            <p:ph type="ftr" sz="quarter" idx="11"/>
          </p:nvPr>
        </p:nvSpPr>
        <p:spPr>
          <a:xfrm>
            <a:off x="544068" y="9133027"/>
            <a:ext cx="6676492" cy="469392"/>
          </a:xfrm>
        </p:spPr>
        <p:txBody>
          <a:bodyPr/>
          <a:lstStyle/>
          <a:p>
            <a:endParaRPr lang="en-US" dirty="0"/>
          </a:p>
        </p:txBody>
      </p:sp>
      <p:sp>
        <p:nvSpPr>
          <p:cNvPr id="7" name="Slide Number Placeholder 6"/>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651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38" name="Group 37"/>
          <p:cNvGrpSpPr/>
          <p:nvPr/>
        </p:nvGrpSpPr>
        <p:grpSpPr>
          <a:xfrm>
            <a:off x="-243292" y="1"/>
            <a:ext cx="8008495" cy="100584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544068" y="2492731"/>
            <a:ext cx="2793569" cy="508995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5244"/>
            <a:ext cx="2653839" cy="3606574"/>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4000620" y="1176560"/>
            <a:ext cx="3234355"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4" name="Content Placeholder 3"/>
          <p:cNvSpPr>
            <a:spLocks noGrp="1"/>
          </p:cNvSpPr>
          <p:nvPr>
            <p:ph sz="half" idx="2"/>
          </p:nvPr>
        </p:nvSpPr>
        <p:spPr>
          <a:xfrm>
            <a:off x="4000641" y="2182399"/>
            <a:ext cx="3233973" cy="26038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990759" y="5258760"/>
            <a:ext cx="3246724"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6" name="Content Placeholder 5"/>
          <p:cNvSpPr>
            <a:spLocks noGrp="1"/>
          </p:cNvSpPr>
          <p:nvPr>
            <p:ph sz="quarter" idx="4"/>
          </p:nvPr>
        </p:nvSpPr>
        <p:spPr>
          <a:xfrm>
            <a:off x="3990759" y="6263154"/>
            <a:ext cx="3246724" cy="26186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a:xfrm>
            <a:off x="544068" y="469392"/>
            <a:ext cx="2331720" cy="469392"/>
          </a:xfrm>
        </p:spPr>
        <p:txBody>
          <a:bodyPr/>
          <a:lstStyle/>
          <a:p>
            <a:fld id="{48A87A34-81AB-432B-8DAE-1953F412C126}" type="datetimeFigureOut">
              <a:rPr lang="en-US" smtClean="0"/>
              <a:t>11/1/2023</a:t>
            </a:fld>
            <a:endParaRPr lang="en-US" dirty="0"/>
          </a:p>
        </p:txBody>
      </p:sp>
      <p:sp>
        <p:nvSpPr>
          <p:cNvPr id="8" name="Footer Placeholder 7"/>
          <p:cNvSpPr>
            <a:spLocks noGrp="1"/>
          </p:cNvSpPr>
          <p:nvPr>
            <p:ph type="ftr" sz="quarter" idx="11"/>
          </p:nvPr>
        </p:nvSpPr>
        <p:spPr>
          <a:xfrm>
            <a:off x="544068" y="9133027"/>
            <a:ext cx="6676492" cy="469392"/>
          </a:xfrm>
        </p:spPr>
        <p:txBody>
          <a:bodyPr/>
          <a:lstStyle/>
          <a:p>
            <a:endParaRPr lang="en-US" dirty="0"/>
          </a:p>
        </p:txBody>
      </p:sp>
      <p:sp>
        <p:nvSpPr>
          <p:cNvPr id="9" name="Slide Number Placeholder 8"/>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197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76" name="Group 75"/>
          <p:cNvGrpSpPr/>
          <p:nvPr/>
        </p:nvGrpSpPr>
        <p:grpSpPr>
          <a:xfrm>
            <a:off x="-243292" y="1"/>
            <a:ext cx="8008495" cy="100584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544068" y="2492731"/>
            <a:ext cx="2793569" cy="508995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0" cy="3615263"/>
          </a:xfrm>
        </p:spPr>
        <p:txBody>
          <a:bodyPr/>
          <a:lstStyle>
            <a:lvl1pPr>
              <a:defRPr>
                <a:solidFill>
                  <a:srgbClr val="FFFEFF"/>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11/1/2023</a:t>
            </a:fld>
            <a:endParaRPr lang="en-US" dirty="0"/>
          </a:p>
        </p:txBody>
      </p:sp>
      <p:sp>
        <p:nvSpPr>
          <p:cNvPr id="4" name="Footer Placeholder 3"/>
          <p:cNvSpPr>
            <a:spLocks noGrp="1"/>
          </p:cNvSpPr>
          <p:nvPr>
            <p:ph type="ftr" sz="quarter" idx="11"/>
          </p:nvPr>
        </p:nvSpPr>
        <p:spPr>
          <a:xfrm>
            <a:off x="544068" y="9133027"/>
            <a:ext cx="6676492" cy="469392"/>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331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4068" y="469392"/>
            <a:ext cx="2331720" cy="469392"/>
          </a:xfrm>
        </p:spPr>
        <p:txBody>
          <a:bodyPr/>
          <a:lstStyle/>
          <a:p>
            <a:fld id="{48A87A34-81AB-432B-8DAE-1953F412C126}" type="datetimeFigureOut">
              <a:rPr lang="en-US" smtClean="0"/>
              <a:t>11/1/2023</a:t>
            </a:fld>
            <a:endParaRPr lang="en-US" dirty="0"/>
          </a:p>
        </p:txBody>
      </p:sp>
      <p:sp>
        <p:nvSpPr>
          <p:cNvPr id="3" name="Footer Placeholder 2"/>
          <p:cNvSpPr>
            <a:spLocks noGrp="1"/>
          </p:cNvSpPr>
          <p:nvPr>
            <p:ph type="ftr" sz="quarter" idx="11"/>
          </p:nvPr>
        </p:nvSpPr>
        <p:spPr>
          <a:xfrm>
            <a:off x="544068" y="9133027"/>
            <a:ext cx="6676492" cy="469392"/>
          </a:xfrm>
        </p:spPr>
        <p:txBody>
          <a:bodyPr/>
          <a:lstStyle/>
          <a:p>
            <a:endParaRPr lang="en-US" dirty="0"/>
          </a:p>
        </p:txBody>
      </p:sp>
      <p:sp>
        <p:nvSpPr>
          <p:cNvPr id="4" name="Slide Number Placeholder 3"/>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339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grpSp>
        <p:nvGrpSpPr>
          <p:cNvPr id="87" name="Group 86"/>
          <p:cNvGrpSpPr/>
          <p:nvPr/>
        </p:nvGrpSpPr>
        <p:grpSpPr>
          <a:xfrm>
            <a:off x="-243292" y="1"/>
            <a:ext cx="8008495" cy="100584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544068" y="2492731"/>
            <a:ext cx="2793569" cy="508995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6"/>
            <a:ext cx="2645240" cy="1797252"/>
          </a:xfrm>
        </p:spPr>
        <p:txBody>
          <a:bodyPr bIns="0" anchor="b">
            <a:noAutofit/>
          </a:bodyPr>
          <a:lstStyle>
            <a:lvl1pPr algn="ctr">
              <a:defRPr sz="2380">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3" y="1175373"/>
            <a:ext cx="3481297" cy="769925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16721" y="5243808"/>
            <a:ext cx="2645240" cy="1818010"/>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02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429" name="Group 428"/>
          <p:cNvGrpSpPr/>
          <p:nvPr/>
        </p:nvGrpSpPr>
        <p:grpSpPr>
          <a:xfrm>
            <a:off x="0" y="0"/>
            <a:ext cx="8121889" cy="10051416"/>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47794" y="2490887"/>
            <a:ext cx="3704089" cy="5089949"/>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4806475" y="0"/>
            <a:ext cx="2965925" cy="10058400"/>
          </a:xfrm>
          <a:solidFill>
            <a:schemeClr val="bg1">
              <a:lumMod val="65000"/>
              <a:lumOff val="3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nb-NO"/>
              <a:t>Klikk på ikonet for å legge til et bilde</a:t>
            </a:r>
            <a:endParaRPr lang="en-US" dirty="0"/>
          </a:p>
        </p:txBody>
      </p:sp>
      <p:sp>
        <p:nvSpPr>
          <p:cNvPr id="2" name="Title 1"/>
          <p:cNvSpPr>
            <a:spLocks noGrp="1"/>
          </p:cNvSpPr>
          <p:nvPr>
            <p:ph type="title"/>
          </p:nvPr>
        </p:nvSpPr>
        <p:spPr>
          <a:xfrm>
            <a:off x="615047" y="3426724"/>
            <a:ext cx="3568016" cy="1856124"/>
          </a:xfrm>
        </p:spPr>
        <p:txBody>
          <a:bodyPr bIns="0" anchor="b">
            <a:normAutofit/>
          </a:bodyPr>
          <a:lstStyle>
            <a:lvl1pPr>
              <a:defRPr sz="2720">
                <a:solidFill>
                  <a:srgbClr val="FFFE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613967" y="5282848"/>
            <a:ext cx="3569366" cy="1781318"/>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11/1/2023</a:t>
            </a:fld>
            <a:endParaRPr lang="en-US" dirty="0"/>
          </a:p>
        </p:txBody>
      </p:sp>
      <p:sp>
        <p:nvSpPr>
          <p:cNvPr id="6" name="Footer Placeholder 5"/>
          <p:cNvSpPr>
            <a:spLocks noGrp="1"/>
          </p:cNvSpPr>
          <p:nvPr>
            <p:ph type="ftr" sz="quarter" idx="11"/>
          </p:nvPr>
        </p:nvSpPr>
        <p:spPr>
          <a:xfrm>
            <a:off x="544068" y="9133027"/>
            <a:ext cx="3704845" cy="469392"/>
          </a:xfrm>
        </p:spPr>
        <p:txBody>
          <a:bodyPr/>
          <a:lstStyle/>
          <a:p>
            <a:endParaRPr lang="en-US" dirty="0"/>
          </a:p>
        </p:txBody>
      </p:sp>
      <p:sp>
        <p:nvSpPr>
          <p:cNvPr id="7" name="Slide Number Placeholder 6"/>
          <p:cNvSpPr>
            <a:spLocks noGrp="1"/>
          </p:cNvSpPr>
          <p:nvPr>
            <p:ph type="sldNum" sz="quarter" idx="12"/>
          </p:nvPr>
        </p:nvSpPr>
        <p:spPr>
          <a:xfrm>
            <a:off x="3668144"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639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721" y="3446557"/>
            <a:ext cx="2645240" cy="3615263"/>
          </a:xfrm>
          <a:prstGeom prst="rect">
            <a:avLst/>
          </a:prstGeom>
        </p:spPr>
        <p:txBody>
          <a:bodyPr vert="horz" lIns="228600" tIns="228600" rIns="228600" bIns="22860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3753334" y="1165588"/>
            <a:ext cx="3467226" cy="771039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44068" y="469392"/>
            <a:ext cx="2331720" cy="469392"/>
          </a:xfrm>
          <a:prstGeom prst="rect">
            <a:avLst/>
          </a:prstGeom>
        </p:spPr>
        <p:txBody>
          <a:bodyPr vert="horz" lIns="91440" tIns="45720" rIns="91440" bIns="45720" rtlCol="0" anchor="ctr"/>
          <a:lstStyle>
            <a:lvl1pPr algn="l">
              <a:defRPr sz="850">
                <a:solidFill>
                  <a:schemeClr val="tx1">
                    <a:tint val="75000"/>
                  </a:schemeClr>
                </a:solidFill>
              </a:defRPr>
            </a:lvl1pPr>
          </a:lstStyle>
          <a:p>
            <a:fld id="{48A87A34-81AB-432B-8DAE-1953F412C126}" type="datetimeFigureOut">
              <a:rPr lang="en-US" smtClean="0"/>
              <a:pPr/>
              <a:t>11/1/2023</a:t>
            </a:fld>
            <a:endParaRPr lang="en-US" dirty="0"/>
          </a:p>
        </p:txBody>
      </p:sp>
      <p:sp>
        <p:nvSpPr>
          <p:cNvPr id="5" name="Footer Placeholder 4"/>
          <p:cNvSpPr>
            <a:spLocks noGrp="1"/>
          </p:cNvSpPr>
          <p:nvPr>
            <p:ph type="ftr" sz="quarter" idx="3"/>
          </p:nvPr>
        </p:nvSpPr>
        <p:spPr>
          <a:xfrm>
            <a:off x="544068" y="9133027"/>
            <a:ext cx="6676492" cy="469392"/>
          </a:xfrm>
          <a:prstGeom prst="rect">
            <a:avLst/>
          </a:prstGeom>
        </p:spPr>
        <p:txBody>
          <a:bodyPr vert="horz" lIns="91440" tIns="45720" rIns="91440" bIns="45720" rtlCol="0" anchor="ctr"/>
          <a:lstStyle>
            <a:lvl1pPr algn="r">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37630" y="469392"/>
            <a:ext cx="582930" cy="469392"/>
          </a:xfrm>
          <a:prstGeom prst="rect">
            <a:avLst/>
          </a:prstGeom>
        </p:spPr>
        <p:txBody>
          <a:bodyPr vert="horz" lIns="91440" tIns="45720" rIns="91440" bIns="45720" rtlCol="0" anchor="ctr"/>
          <a:lstStyle>
            <a:lvl1pPr algn="r">
              <a:defRPr sz="8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44664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661" r:id="rId13"/>
    <p:sldLayoutId id="2147483675" r:id="rId14"/>
  </p:sldLayoutIdLst>
  <p:txStyles>
    <p:titleStyle>
      <a:lvl1pPr algn="ctr" defTabSz="582930" rtl="0" eaLnBrk="1" latinLnBrk="0" hangingPunct="1">
        <a:lnSpc>
          <a:spcPct val="85000"/>
        </a:lnSpc>
        <a:spcBef>
          <a:spcPct val="0"/>
        </a:spcBef>
        <a:buNone/>
        <a:defRPr sz="2720" b="0" i="0" kern="1200" cap="none" spc="-96">
          <a:solidFill>
            <a:schemeClr val="tx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10000"/>
        <a:buFont typeface="Wingdings" panose="05000000000000000000" pitchFamily="2" charset="2"/>
        <a:buChar char="§"/>
        <a:defRPr sz="1360" kern="120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190" kern="120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3168" userDrawn="1">
          <p15:clr>
            <a:srgbClr val="F26B43"/>
          </p15:clr>
        </p15:guide>
        <p15:guide id="5" orient="horz" pos="6048"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ingrid.lynge@stavanger.kommune.n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2" name="Plassholder for bilde 31" descr="Illustrasjon av en jente i en gul regnjakke og regnstøvler som blir regnet på mens hun holder en paraply og ser opp mot den smilende solen. ">
            <a:extLst>
              <a:ext uri="{FF2B5EF4-FFF2-40B4-BE49-F238E27FC236}">
                <a16:creationId xmlns:a16="http://schemas.microsoft.com/office/drawing/2014/main" id="{AAFA14D5-83DE-4CA3-8B21-432604D1893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133002"/>
            <a:ext cx="7772400" cy="5029200"/>
          </a:xfrm>
        </p:spPr>
      </p:pic>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p:txBody>
          <a:bodyPr rtlCol="0"/>
          <a:lstStyle/>
          <a:p>
            <a:pPr rtl="0"/>
            <a:r>
              <a:rPr lang="nb-NO" dirty="0"/>
              <a:t>Periodeplan for persille - november</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33400" y="6784848"/>
            <a:ext cx="6705600" cy="2427246"/>
          </a:xfrm>
        </p:spPr>
        <p:txBody>
          <a:bodyPr rtlCol="0">
            <a:normAutofit fontScale="25000" lnSpcReduction="20000"/>
          </a:bodyPr>
          <a:lstStyle/>
          <a:p>
            <a:pPr>
              <a:lnSpc>
                <a:spcPct val="120000"/>
              </a:lnSpc>
            </a:pPr>
            <a:r>
              <a:rPr lang="nb-NO" sz="4400" dirty="0"/>
              <a:t>Vi har en flott barnegruppe på persille! Vi ser at barna er engasjerte i de temaene vi arbeider med både i gruppene, er interessert i å lære, og  øve på å bli mer selvstendige.  Vi voksne er bevisste på å anerkjenne, veilede og forklare, for eksempel når </a:t>
            </a:r>
            <a:r>
              <a:rPr lang="nb-NO" sz="4400" dirty="0" err="1"/>
              <a:t>flees</a:t>
            </a:r>
            <a:r>
              <a:rPr lang="nb-NO" sz="4400" dirty="0"/>
              <a:t> og  regntøy/ dress skal på, strikken skal under støvelen og glidelåsen skal igjen. Vi hjelper selvfølgelig , men ønsker at de skal mestre det meste selv. Det er utrolig god følelse når en plutselig mestrer, og når vi har spurt skolene er det blant annet nettopp dette de påpeker som noe av det barna profeterer på å mestre før skolestart. Vi ser jo og at barna mestrer, bare vi gir dem god nok tid og er med å støtte litt der det er nødvendig. Turene har denne måneden vært preget av temaet høst og nærmiljø, vi har fått gått i skogen flere ganger, her er målet fysisk aktivitet og ikke minst naturen som leke og læringsarena. Det å få boltre seg i skogen, samtidig som vi undrer oss over det som vi møter på veien som sopp, trær, lyder og får utforske på egne premisser. Veldig meningsfylt for store og små! Gruppene på avdelingen fungerer bra, vi har ulike opplegg hvor vi  har skoleforberedende opplegg, fysisk aktivitet,  språkgrupper, og aktiviteter i forhold til samarbeid og vennskap. I oktober har vi hatt spesielt fokus på menneskerettigheter, demokrati og samarbeid. For at temaet skal være forståelig og interessant for barna har vi brukt en verdensfortelling, samtalebilder, og brutt det ned til det barna er opptatt av, og det vi gjør her i barnehagen.</a:t>
            </a:r>
            <a:endParaRPr lang="nb-NO" sz="4400" dirty="0">
              <a:sym typeface="Wingdings" panose="05000000000000000000" pitchFamily="2" charset="2"/>
            </a:endParaRPr>
          </a:p>
          <a:p>
            <a:pPr>
              <a:lnSpc>
                <a:spcPct val="120000"/>
              </a:lnSpc>
            </a:pPr>
            <a:endParaRPr lang="nb-NO"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299447"/>
            <a:ext cx="6705600" cy="490011"/>
          </a:xfrm>
        </p:spPr>
        <p:txBody>
          <a:bodyPr rtlCol="0">
            <a:normAutofit fontScale="47500" lnSpcReduction="20000"/>
          </a:bodyPr>
          <a:lstStyle/>
          <a:p>
            <a:r>
              <a:rPr lang="nb-NO" dirty="0"/>
              <a:t>Mail kan sendes: </a:t>
            </a:r>
            <a:r>
              <a:rPr lang="nb-NO" dirty="0">
                <a:hlinkClick r:id="rId4"/>
              </a:rPr>
              <a:t>ingrid.lynge@stavanger.kommune.no</a:t>
            </a:r>
            <a:endParaRPr lang="nb-NO" dirty="0"/>
          </a:p>
          <a:p>
            <a:r>
              <a:rPr lang="nb-NO" dirty="0"/>
              <a:t>Telefonnummeret til Persille: 95151787</a:t>
            </a:r>
          </a:p>
          <a:p>
            <a:pPr rtl="0"/>
            <a:endParaRPr lang="nb-NO" dirty="0"/>
          </a:p>
          <a:p>
            <a:pPr rtl="0"/>
            <a:endParaRPr lang="nb-NO" dirty="0"/>
          </a:p>
          <a:p>
            <a:pPr rtl="0"/>
            <a:endParaRPr lang="nb-NO" dirty="0"/>
          </a:p>
          <a:p>
            <a:pPr rtl="0"/>
            <a:endParaRPr lang="nb-NO" dirty="0"/>
          </a:p>
        </p:txBody>
      </p:sp>
    </p:spTree>
    <p:extLst>
      <p:ext uri="{BB962C8B-B14F-4D97-AF65-F5344CB8AC3E}">
        <p14:creationId xmlns:p14="http://schemas.microsoft.com/office/powerpoint/2010/main" val="24341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D7C116D6-FE1F-4ED7-8F39-4154508B24DD}"/>
              </a:ext>
            </a:extLst>
          </p:cNvPr>
          <p:cNvSpPr>
            <a:spLocks noGrp="1"/>
          </p:cNvSpPr>
          <p:nvPr>
            <p:ph type="pic" sz="quarter" idx="10"/>
          </p:nvPr>
        </p:nvSpPr>
        <p:spPr/>
        <p:txBody>
          <a:bodyPr/>
          <a:lstStyle/>
          <a:p>
            <a:endParaRPr lang="nb-NO"/>
          </a:p>
        </p:txBody>
      </p:sp>
      <p:sp>
        <p:nvSpPr>
          <p:cNvPr id="12" name="Tittel 11">
            <a:extLst>
              <a:ext uri="{FF2B5EF4-FFF2-40B4-BE49-F238E27FC236}">
                <a16:creationId xmlns:a16="http://schemas.microsoft.com/office/drawing/2014/main" id="{85C3B36E-CC7A-4212-A71F-84AF776413CF}"/>
              </a:ext>
            </a:extLst>
          </p:cNvPr>
          <p:cNvSpPr>
            <a:spLocks noGrp="1"/>
          </p:cNvSpPr>
          <p:nvPr>
            <p:ph type="ctrTitle"/>
          </p:nvPr>
        </p:nvSpPr>
        <p:spPr/>
        <p:txBody>
          <a:bodyPr/>
          <a:lstStyle/>
          <a:p>
            <a:endParaRPr lang="nb-NO" dirty="0"/>
          </a:p>
        </p:txBody>
      </p:sp>
      <p:sp>
        <p:nvSpPr>
          <p:cNvPr id="13" name="Undertittel 12">
            <a:extLst>
              <a:ext uri="{FF2B5EF4-FFF2-40B4-BE49-F238E27FC236}">
                <a16:creationId xmlns:a16="http://schemas.microsoft.com/office/drawing/2014/main" id="{D9FCFEFC-DA42-4B65-97AF-3AF011426DBF}"/>
              </a:ext>
            </a:extLst>
          </p:cNvPr>
          <p:cNvSpPr>
            <a:spLocks noGrp="1"/>
          </p:cNvSpPr>
          <p:nvPr>
            <p:ph type="subTitle" idx="1"/>
          </p:nvPr>
        </p:nvSpPr>
        <p:spPr>
          <a:xfrm>
            <a:off x="496643" y="7006535"/>
            <a:ext cx="6705600" cy="1324665"/>
          </a:xfrm>
        </p:spPr>
        <p:txBody>
          <a:bodyPr>
            <a:normAutofit fontScale="55000" lnSpcReduction="20000"/>
          </a:bodyPr>
          <a:lstStyle/>
          <a:p>
            <a:r>
              <a:rPr lang="nb-NO" dirty="0"/>
              <a:t>Anne har en fridag i uken – onsdagen – da er Victoria fast vikar hos oss. Hun har arbeidet i barnehagen før, og er blant annet utdannet innen dans. Lea, blant annet utdannet innen spes </a:t>
            </a:r>
            <a:r>
              <a:rPr lang="nb-NO" dirty="0" err="1"/>
              <a:t>ped</a:t>
            </a:r>
            <a:r>
              <a:rPr lang="nb-NO" dirty="0"/>
              <a:t>, er med som fast utfører på avdelingen. Vi er glade for å ha begge henne med på laget</a:t>
            </a:r>
            <a:r>
              <a:rPr lang="nb-NO" dirty="0">
                <a:sym typeface="Wingdings" panose="05000000000000000000" pitchFamily="2" charset="2"/>
              </a:rPr>
              <a:t></a:t>
            </a:r>
          </a:p>
          <a:p>
            <a:endParaRPr lang="nb-NO" dirty="0">
              <a:sym typeface="Wingdings" panose="05000000000000000000" pitchFamily="2" charset="2"/>
            </a:endParaRPr>
          </a:p>
          <a:p>
            <a:endParaRPr lang="nb-NO" dirty="0">
              <a:sym typeface="Wingdings" panose="05000000000000000000" pitchFamily="2" charset="2"/>
            </a:endParaRPr>
          </a:p>
          <a:p>
            <a:endParaRPr lang="nb-NO" dirty="0"/>
          </a:p>
        </p:txBody>
      </p:sp>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1"/>
          </p:nvPr>
        </p:nvSpPr>
        <p:spPr>
          <a:xfrm>
            <a:off x="533400" y="8143633"/>
            <a:ext cx="6705600" cy="1494143"/>
          </a:xfrm>
        </p:spPr>
        <p:txBody>
          <a:bodyPr>
            <a:normAutofit fontScale="55000" lnSpcReduction="20000"/>
          </a:bodyPr>
          <a:lstStyle/>
          <a:p>
            <a:endParaRPr lang="nb-NO" sz="3800" dirty="0">
              <a:latin typeface="Calibri" panose="020F0502020204030204" pitchFamily="34" charset="0"/>
              <a:cs typeface="Calibri" panose="020F0502020204030204" pitchFamily="34" charset="0"/>
            </a:endParaRPr>
          </a:p>
          <a:p>
            <a:r>
              <a:rPr lang="nb-NO" sz="3800" dirty="0">
                <a:latin typeface="Calibri" panose="020F0502020204030204" pitchFamily="34" charset="0"/>
                <a:cs typeface="Calibri" panose="020F0502020204030204" pitchFamily="34" charset="0"/>
              </a:rPr>
              <a:t>Det er fint om dere sjekker barnas utstyr ofte, slik at det er skiftetøy til våte dager og varmt tøy til kalde dager. Været nå om </a:t>
            </a:r>
            <a:r>
              <a:rPr lang="nb-NO" sz="3800" dirty="0" err="1">
                <a:latin typeface="Calibri" panose="020F0502020204030204" pitchFamily="34" charset="0"/>
                <a:cs typeface="Calibri" panose="020F0502020204030204" pitchFamily="34" charset="0"/>
              </a:rPr>
              <a:t>vitern</a:t>
            </a:r>
            <a:r>
              <a:rPr lang="nb-NO" sz="3800" dirty="0">
                <a:latin typeface="Calibri" panose="020F0502020204030204" pitchFamily="34" charset="0"/>
                <a:cs typeface="Calibri" panose="020F0502020204030204" pitchFamily="34" charset="0"/>
              </a:rPr>
              <a:t> er varierende, og kan skifte raskt.</a:t>
            </a:r>
          </a:p>
          <a:p>
            <a:endParaRPr lang="nb-NO" dirty="0"/>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1542798807"/>
              </p:ext>
            </p:extLst>
          </p:nvPr>
        </p:nvGraphicFramePr>
        <p:xfrm>
          <a:off x="346444" y="357453"/>
          <a:ext cx="7227796" cy="6649082"/>
        </p:xfrm>
        <a:graphic>
          <a:graphicData uri="http://schemas.openxmlformats.org/drawingml/2006/table">
            <a:tbl>
              <a:tblPr firstRow="1" bandRow="1">
                <a:tableStyleId>{5C22544A-7EE6-4342-B048-85BDC9FD1C3A}</a:tableStyleId>
              </a:tblPr>
              <a:tblGrid>
                <a:gridCol w="1239371">
                  <a:extLst>
                    <a:ext uri="{9D8B030D-6E8A-4147-A177-3AD203B41FA5}">
                      <a16:colId xmlns:a16="http://schemas.microsoft.com/office/drawing/2014/main" val="258834991"/>
                    </a:ext>
                  </a:extLst>
                </a:gridCol>
                <a:gridCol w="1197685">
                  <a:extLst>
                    <a:ext uri="{9D8B030D-6E8A-4147-A177-3AD203B41FA5}">
                      <a16:colId xmlns:a16="http://schemas.microsoft.com/office/drawing/2014/main" val="3599130427"/>
                    </a:ext>
                  </a:extLst>
                </a:gridCol>
                <a:gridCol w="1022424">
                  <a:extLst>
                    <a:ext uri="{9D8B030D-6E8A-4147-A177-3AD203B41FA5}">
                      <a16:colId xmlns:a16="http://schemas.microsoft.com/office/drawing/2014/main" val="3275698751"/>
                    </a:ext>
                  </a:extLst>
                </a:gridCol>
                <a:gridCol w="1314450">
                  <a:extLst>
                    <a:ext uri="{9D8B030D-6E8A-4147-A177-3AD203B41FA5}">
                      <a16:colId xmlns:a16="http://schemas.microsoft.com/office/drawing/2014/main" val="2946954108"/>
                    </a:ext>
                  </a:extLst>
                </a:gridCol>
                <a:gridCol w="1171575">
                  <a:extLst>
                    <a:ext uri="{9D8B030D-6E8A-4147-A177-3AD203B41FA5}">
                      <a16:colId xmlns:a16="http://schemas.microsoft.com/office/drawing/2014/main" val="352493908"/>
                    </a:ext>
                  </a:extLst>
                </a:gridCol>
                <a:gridCol w="1282291">
                  <a:extLst>
                    <a:ext uri="{9D8B030D-6E8A-4147-A177-3AD203B41FA5}">
                      <a16:colId xmlns:a16="http://schemas.microsoft.com/office/drawing/2014/main" val="1083015466"/>
                    </a:ext>
                  </a:extLst>
                </a:gridCol>
              </a:tblGrid>
              <a:tr h="609705">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1398827">
                <a:tc>
                  <a:txBody>
                    <a:bodyPr/>
                    <a:lstStyle/>
                    <a:p>
                      <a:r>
                        <a:rPr lang="nb-NO" dirty="0"/>
                        <a:t>44</a:t>
                      </a:r>
                    </a:p>
                  </a:txBody>
                  <a:tcPr/>
                </a:tc>
                <a:tc>
                  <a:txBody>
                    <a:bodyPr/>
                    <a:lstStyle/>
                    <a:p>
                      <a:r>
                        <a:rPr lang="nb-NO" dirty="0"/>
                        <a:t>30/10 </a:t>
                      </a:r>
                    </a:p>
                    <a:p>
                      <a:r>
                        <a:rPr lang="nb-NO" dirty="0" err="1"/>
                        <a:t>Turdag</a:t>
                      </a:r>
                      <a:endParaRPr lang="nb-NO" dirty="0"/>
                    </a:p>
                    <a:p>
                      <a:endParaRPr lang="nb-NO" dirty="0"/>
                    </a:p>
                  </a:txBody>
                  <a:tcPr/>
                </a:tc>
                <a:tc>
                  <a:txBody>
                    <a:bodyPr/>
                    <a:lstStyle/>
                    <a:p>
                      <a:r>
                        <a:rPr lang="nb-NO" dirty="0"/>
                        <a:t>31/10</a:t>
                      </a:r>
                    </a:p>
                    <a:p>
                      <a:r>
                        <a:rPr lang="nb-NO" dirty="0"/>
                        <a:t>Grupper på avdelingen</a:t>
                      </a:r>
                    </a:p>
                  </a:txBody>
                  <a:tcPr/>
                </a:tc>
                <a:tc>
                  <a:txBody>
                    <a:bodyPr/>
                    <a:lstStyle/>
                    <a:p>
                      <a:r>
                        <a:rPr lang="nb-NO" dirty="0"/>
                        <a:t>1</a:t>
                      </a:r>
                    </a:p>
                    <a:p>
                      <a:r>
                        <a:rPr lang="nb-NO" dirty="0" err="1"/>
                        <a:t>Jueforberedene</a:t>
                      </a:r>
                      <a:r>
                        <a:rPr lang="nb-NO" dirty="0"/>
                        <a:t> aktiviteter</a:t>
                      </a:r>
                    </a:p>
                  </a:txBody>
                  <a:tcPr/>
                </a:tc>
                <a:tc>
                  <a:txBody>
                    <a:bodyPr/>
                    <a:lstStyle/>
                    <a:p>
                      <a:r>
                        <a:rPr lang="nb-NO" dirty="0"/>
                        <a:t>2</a:t>
                      </a:r>
                    </a:p>
                    <a:p>
                      <a:r>
                        <a:rPr lang="nb-NO" dirty="0"/>
                        <a:t>Barnemøte</a:t>
                      </a:r>
                    </a:p>
                  </a:txBody>
                  <a:tcPr/>
                </a:tc>
                <a:tc>
                  <a:txBody>
                    <a:bodyPr/>
                    <a:lstStyle/>
                    <a:p>
                      <a:r>
                        <a:rPr lang="nb-NO" dirty="0"/>
                        <a:t>3 Miljødag</a:t>
                      </a:r>
                    </a:p>
                    <a:p>
                      <a:r>
                        <a:rPr lang="nb-NO" dirty="0"/>
                        <a:t>Vennskap, </a:t>
                      </a:r>
                      <a:r>
                        <a:rPr lang="nb-NO" sz="1100" dirty="0"/>
                        <a:t>Grønn hverdag, rengjøring</a:t>
                      </a:r>
                      <a:endParaRPr lang="nb-NO" dirty="0"/>
                    </a:p>
                  </a:txBody>
                  <a:tcPr/>
                </a:tc>
                <a:extLst>
                  <a:ext uri="{0D108BD9-81ED-4DB2-BD59-A6C34878D82A}">
                    <a16:rowId xmlns:a16="http://schemas.microsoft.com/office/drawing/2014/main" val="2520495977"/>
                  </a:ext>
                </a:extLst>
              </a:tr>
              <a:tr h="886929">
                <a:tc>
                  <a:txBody>
                    <a:bodyPr/>
                    <a:lstStyle/>
                    <a:p>
                      <a:r>
                        <a:rPr lang="nb-NO" sz="1100" dirty="0"/>
                        <a:t>45</a:t>
                      </a:r>
                    </a:p>
                    <a:p>
                      <a:endParaRPr lang="nb-NO" sz="1100" dirty="0"/>
                    </a:p>
                    <a:p>
                      <a:endParaRPr lang="nb-NO" sz="1100" dirty="0"/>
                    </a:p>
                  </a:txBody>
                  <a:tcPr/>
                </a:tc>
                <a:tc>
                  <a:txBody>
                    <a:bodyPr/>
                    <a:lstStyle/>
                    <a:p>
                      <a:r>
                        <a:rPr lang="nb-NO" sz="1100" dirty="0"/>
                        <a:t>6</a:t>
                      </a:r>
                    </a:p>
                  </a:txBody>
                  <a:tcPr/>
                </a:tc>
                <a:tc>
                  <a:txBody>
                    <a:bodyPr/>
                    <a:lstStyle/>
                    <a:p>
                      <a:r>
                        <a:rPr lang="nb-NO" sz="1100" dirty="0"/>
                        <a:t>7</a:t>
                      </a:r>
                    </a:p>
                  </a:txBody>
                  <a:tcPr/>
                </a:tc>
                <a:tc>
                  <a:txBody>
                    <a:bodyPr/>
                    <a:lstStyle/>
                    <a:p>
                      <a:r>
                        <a:rPr lang="nb-NO" sz="1100" dirty="0"/>
                        <a:t>8</a:t>
                      </a:r>
                    </a:p>
                    <a:p>
                      <a:endParaRPr lang="nb-NO" sz="1100" dirty="0"/>
                    </a:p>
                  </a:txBody>
                  <a:tcPr/>
                </a:tc>
                <a:tc>
                  <a:txBody>
                    <a:bodyPr/>
                    <a:lstStyle/>
                    <a:p>
                      <a:r>
                        <a:rPr lang="nb-NO" sz="1100" dirty="0"/>
                        <a:t>9</a:t>
                      </a:r>
                    </a:p>
                    <a:p>
                      <a:endParaRPr lang="nb-NO" sz="1100" dirty="0"/>
                    </a:p>
                  </a:txBody>
                  <a:tcPr/>
                </a:tc>
                <a:tc>
                  <a:txBody>
                    <a:bodyPr/>
                    <a:lstStyle/>
                    <a:p>
                      <a:r>
                        <a:rPr lang="nb-NO" sz="1100" dirty="0"/>
                        <a:t>10</a:t>
                      </a:r>
                    </a:p>
                    <a:p>
                      <a:endParaRPr lang="nb-NO" sz="1100" dirty="0"/>
                    </a:p>
                  </a:txBody>
                  <a:tcPr/>
                </a:tc>
                <a:extLst>
                  <a:ext uri="{0D108BD9-81ED-4DB2-BD59-A6C34878D82A}">
                    <a16:rowId xmlns:a16="http://schemas.microsoft.com/office/drawing/2014/main" val="2944871739"/>
                  </a:ext>
                </a:extLst>
              </a:tr>
              <a:tr h="909594">
                <a:tc>
                  <a:txBody>
                    <a:bodyPr/>
                    <a:lstStyle/>
                    <a:p>
                      <a:r>
                        <a:rPr lang="nb-NO" sz="1100" dirty="0"/>
                        <a:t>46</a:t>
                      </a:r>
                    </a:p>
                  </a:txBody>
                  <a:tcPr/>
                </a:tc>
                <a:tc>
                  <a:txBody>
                    <a:bodyPr/>
                    <a:lstStyle/>
                    <a:p>
                      <a:r>
                        <a:rPr lang="nb-NO" sz="1100" dirty="0"/>
                        <a:t>13</a:t>
                      </a:r>
                    </a:p>
                  </a:txBody>
                  <a:tcPr/>
                </a:tc>
                <a:tc>
                  <a:txBody>
                    <a:bodyPr/>
                    <a:lstStyle/>
                    <a:p>
                      <a:r>
                        <a:rPr lang="nb-NO" sz="1100" dirty="0"/>
                        <a:t>14</a:t>
                      </a:r>
                    </a:p>
                    <a:p>
                      <a:endParaRPr lang="nb-NO" sz="1100" dirty="0"/>
                    </a:p>
                  </a:txBody>
                  <a:tcPr/>
                </a:tc>
                <a:tc>
                  <a:txBody>
                    <a:bodyPr/>
                    <a:lstStyle/>
                    <a:p>
                      <a:r>
                        <a:rPr lang="nb-NO" sz="1100" dirty="0"/>
                        <a:t>15</a:t>
                      </a:r>
                    </a:p>
                    <a:p>
                      <a:endParaRPr lang="nb-NO" sz="1100" dirty="0"/>
                    </a:p>
                    <a:p>
                      <a:endParaRPr lang="nb-NO" sz="1100" dirty="0"/>
                    </a:p>
                  </a:txBody>
                  <a:tcPr/>
                </a:tc>
                <a:tc>
                  <a:txBody>
                    <a:bodyPr/>
                    <a:lstStyle/>
                    <a:p>
                      <a:r>
                        <a:rPr lang="nb-NO" sz="1100" dirty="0"/>
                        <a:t>16</a:t>
                      </a:r>
                    </a:p>
                    <a:p>
                      <a:pPr marL="0" marR="0" lvl="0" indent="0" algn="l" defTabSz="777240" rtl="0" eaLnBrk="1" fontAlgn="auto" latinLnBrk="0" hangingPunct="1">
                        <a:lnSpc>
                          <a:spcPct val="100000"/>
                        </a:lnSpc>
                        <a:spcBef>
                          <a:spcPts val="0"/>
                        </a:spcBef>
                        <a:spcAft>
                          <a:spcPts val="0"/>
                        </a:spcAft>
                        <a:buClrTx/>
                        <a:buSzTx/>
                        <a:buFontTx/>
                        <a:buNone/>
                        <a:tabLst/>
                        <a:defRPr/>
                      </a:pPr>
                      <a:r>
                        <a:rPr lang="nb-NO" sz="1100" dirty="0">
                          <a:highlight>
                            <a:srgbClr val="FFFF00"/>
                          </a:highlight>
                        </a:rPr>
                        <a:t>Planleggingsdag</a:t>
                      </a:r>
                    </a:p>
                    <a:p>
                      <a:pPr marL="0" marR="0" lvl="0" indent="0" algn="l" defTabSz="777240" rtl="0" eaLnBrk="1" fontAlgn="auto" latinLnBrk="0" hangingPunct="1">
                        <a:lnSpc>
                          <a:spcPct val="100000"/>
                        </a:lnSpc>
                        <a:spcBef>
                          <a:spcPts val="0"/>
                        </a:spcBef>
                        <a:spcAft>
                          <a:spcPts val="0"/>
                        </a:spcAft>
                        <a:buClrTx/>
                        <a:buSzTx/>
                        <a:buFontTx/>
                        <a:buNone/>
                        <a:tabLst/>
                        <a:defRPr/>
                      </a:pPr>
                      <a:r>
                        <a:rPr lang="nb-NO" sz="1100" dirty="0">
                          <a:highlight>
                            <a:srgbClr val="FFFF00"/>
                          </a:highlight>
                        </a:rPr>
                        <a:t>Barnehagen er stengt.</a:t>
                      </a:r>
                    </a:p>
                    <a:p>
                      <a:endParaRPr lang="nb-NO" sz="1100" dirty="0"/>
                    </a:p>
                  </a:txBody>
                  <a:tcPr/>
                </a:tc>
                <a:tc>
                  <a:txBody>
                    <a:bodyPr/>
                    <a:lstStyle/>
                    <a:p>
                      <a:r>
                        <a:rPr lang="nb-NO" sz="1100" dirty="0"/>
                        <a:t>17</a:t>
                      </a:r>
                    </a:p>
                    <a:p>
                      <a:pPr marL="0" marR="0" lvl="0" indent="0" algn="l" defTabSz="777240" rtl="0" eaLnBrk="1" fontAlgn="auto" latinLnBrk="0" hangingPunct="1">
                        <a:lnSpc>
                          <a:spcPct val="100000"/>
                        </a:lnSpc>
                        <a:spcBef>
                          <a:spcPts val="0"/>
                        </a:spcBef>
                        <a:spcAft>
                          <a:spcPts val="0"/>
                        </a:spcAft>
                        <a:buClrTx/>
                        <a:buSzTx/>
                        <a:buFontTx/>
                        <a:buNone/>
                        <a:tabLst/>
                        <a:defRPr/>
                      </a:pPr>
                      <a:r>
                        <a:rPr lang="nb-NO" sz="1100" dirty="0">
                          <a:highlight>
                            <a:srgbClr val="FFFF00"/>
                          </a:highlight>
                        </a:rPr>
                        <a:t>Planleggingsdag</a:t>
                      </a:r>
                    </a:p>
                    <a:p>
                      <a:pPr marL="0" marR="0" lvl="0" indent="0" algn="l" defTabSz="777240" rtl="0" eaLnBrk="1" fontAlgn="auto" latinLnBrk="0" hangingPunct="1">
                        <a:lnSpc>
                          <a:spcPct val="100000"/>
                        </a:lnSpc>
                        <a:spcBef>
                          <a:spcPts val="0"/>
                        </a:spcBef>
                        <a:spcAft>
                          <a:spcPts val="0"/>
                        </a:spcAft>
                        <a:buClrTx/>
                        <a:buSzTx/>
                        <a:buFontTx/>
                        <a:buNone/>
                        <a:tabLst/>
                        <a:defRPr/>
                      </a:pPr>
                      <a:r>
                        <a:rPr lang="nb-NO" sz="1100">
                          <a:highlight>
                            <a:srgbClr val="FFFF00"/>
                          </a:highlight>
                        </a:rPr>
                        <a:t>Barnehagen er stengt.</a:t>
                      </a:r>
                    </a:p>
                    <a:p>
                      <a:endParaRPr lang="nb-NO" sz="1100" dirty="0"/>
                    </a:p>
                  </a:txBody>
                  <a:tcPr/>
                </a:tc>
                <a:extLst>
                  <a:ext uri="{0D108BD9-81ED-4DB2-BD59-A6C34878D82A}">
                    <a16:rowId xmlns:a16="http://schemas.microsoft.com/office/drawing/2014/main" val="2748789259"/>
                  </a:ext>
                </a:extLst>
              </a:tr>
              <a:tr h="1257514">
                <a:tc>
                  <a:txBody>
                    <a:bodyPr/>
                    <a:lstStyle/>
                    <a:p>
                      <a:r>
                        <a:rPr lang="nb-NO" sz="1100" dirty="0"/>
                        <a:t>47</a:t>
                      </a:r>
                    </a:p>
                  </a:txBody>
                  <a:tcPr/>
                </a:tc>
                <a:tc>
                  <a:txBody>
                    <a:bodyPr/>
                    <a:lstStyle/>
                    <a:p>
                      <a:r>
                        <a:rPr lang="nb-NO" sz="1100" dirty="0"/>
                        <a:t>20</a:t>
                      </a:r>
                    </a:p>
                    <a:p>
                      <a:endParaRPr lang="nb-NO" sz="1100" dirty="0"/>
                    </a:p>
                  </a:txBody>
                  <a:tcPr/>
                </a:tc>
                <a:tc>
                  <a:txBody>
                    <a:bodyPr/>
                    <a:lstStyle/>
                    <a:p>
                      <a:r>
                        <a:rPr lang="nb-NO" sz="1100" dirty="0"/>
                        <a:t>21</a:t>
                      </a:r>
                    </a:p>
                  </a:txBody>
                  <a:tcPr/>
                </a:tc>
                <a:tc>
                  <a:txBody>
                    <a:bodyPr/>
                    <a:lstStyle/>
                    <a:p>
                      <a:r>
                        <a:rPr lang="nb-NO" sz="1100" dirty="0"/>
                        <a:t>22</a:t>
                      </a:r>
                    </a:p>
                    <a:p>
                      <a:endParaRPr lang="nb-NO" sz="1100" dirty="0"/>
                    </a:p>
                  </a:txBody>
                  <a:tcPr/>
                </a:tc>
                <a:tc>
                  <a:txBody>
                    <a:bodyPr/>
                    <a:lstStyle/>
                    <a:p>
                      <a:r>
                        <a:rPr lang="nb-NO" sz="1100" dirty="0"/>
                        <a:t>23</a:t>
                      </a:r>
                    </a:p>
                    <a:p>
                      <a:endParaRPr lang="nb-NO" sz="1100" dirty="0"/>
                    </a:p>
                  </a:txBody>
                  <a:tcPr/>
                </a:tc>
                <a:tc>
                  <a:txBody>
                    <a:bodyPr/>
                    <a:lstStyle/>
                    <a:p>
                      <a:r>
                        <a:rPr lang="nb-NO" sz="1100" dirty="0"/>
                        <a:t>24</a:t>
                      </a:r>
                    </a:p>
                  </a:txBody>
                  <a:tcPr/>
                </a:tc>
                <a:extLst>
                  <a:ext uri="{0D108BD9-81ED-4DB2-BD59-A6C34878D82A}">
                    <a16:rowId xmlns:a16="http://schemas.microsoft.com/office/drawing/2014/main" val="4117710357"/>
                  </a:ext>
                </a:extLst>
              </a:tr>
              <a:tr h="1398827">
                <a:tc>
                  <a:txBody>
                    <a:bodyPr/>
                    <a:lstStyle/>
                    <a:p>
                      <a:r>
                        <a:rPr lang="nb-NO" dirty="0"/>
                        <a:t>48</a:t>
                      </a:r>
                    </a:p>
                  </a:txBody>
                  <a:tcPr/>
                </a:tc>
                <a:tc>
                  <a:txBody>
                    <a:bodyPr/>
                    <a:lstStyle/>
                    <a:p>
                      <a:r>
                        <a:rPr lang="nb-NO" dirty="0"/>
                        <a:t>27</a:t>
                      </a:r>
                    </a:p>
                  </a:txBody>
                  <a:tcPr/>
                </a:tc>
                <a:tc>
                  <a:txBody>
                    <a:bodyPr/>
                    <a:lstStyle/>
                    <a:p>
                      <a:r>
                        <a:rPr lang="nb-NO" dirty="0"/>
                        <a:t>28</a:t>
                      </a:r>
                    </a:p>
                  </a:txBody>
                  <a:tcPr/>
                </a:tc>
                <a:tc>
                  <a:txBody>
                    <a:bodyPr/>
                    <a:lstStyle/>
                    <a:p>
                      <a:r>
                        <a:rPr lang="nb-NO" dirty="0"/>
                        <a:t>29</a:t>
                      </a:r>
                    </a:p>
                    <a:p>
                      <a:endParaRPr lang="nb-NO" dirty="0"/>
                    </a:p>
                  </a:txBody>
                  <a:tcPr/>
                </a:tc>
                <a:tc>
                  <a:txBody>
                    <a:bodyPr/>
                    <a:lstStyle/>
                    <a:p>
                      <a:r>
                        <a:rPr lang="nb-NO" dirty="0"/>
                        <a:t>30</a:t>
                      </a:r>
                    </a:p>
                    <a:p>
                      <a:endParaRPr lang="nb-NO" dirty="0"/>
                    </a:p>
                  </a:txBody>
                  <a:tcPr/>
                </a:tc>
                <a:tc>
                  <a:txBody>
                    <a:bodyPr/>
                    <a:lstStyle/>
                    <a:p>
                      <a:endParaRPr lang="nb-NO" dirty="0"/>
                    </a:p>
                  </a:txBody>
                  <a:tcPr/>
                </a:tc>
                <a:extLst>
                  <a:ext uri="{0D108BD9-81ED-4DB2-BD59-A6C34878D82A}">
                    <a16:rowId xmlns:a16="http://schemas.microsoft.com/office/drawing/2014/main" val="1201130292"/>
                  </a:ext>
                </a:extLst>
              </a:tr>
            </a:tbl>
          </a:graphicData>
        </a:graphic>
      </p:graphicFrame>
      <p:sp>
        <p:nvSpPr>
          <p:cNvPr id="19" name="Pil: ned 18">
            <a:extLst>
              <a:ext uri="{FF2B5EF4-FFF2-40B4-BE49-F238E27FC236}">
                <a16:creationId xmlns:a16="http://schemas.microsoft.com/office/drawing/2014/main" id="{90505CBB-5F1E-41FE-800C-592717E425BB}"/>
              </a:ext>
            </a:extLst>
          </p:cNvPr>
          <p:cNvSpPr/>
          <p:nvPr/>
        </p:nvSpPr>
        <p:spPr>
          <a:xfrm>
            <a:off x="3295490" y="2188666"/>
            <a:ext cx="290456" cy="3637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ned 20">
            <a:extLst>
              <a:ext uri="{FF2B5EF4-FFF2-40B4-BE49-F238E27FC236}">
                <a16:creationId xmlns:a16="http://schemas.microsoft.com/office/drawing/2014/main" id="{07048336-BB0A-44D5-AC52-D911048B2CAD}"/>
              </a:ext>
            </a:extLst>
          </p:cNvPr>
          <p:cNvSpPr/>
          <p:nvPr/>
        </p:nvSpPr>
        <p:spPr>
          <a:xfrm>
            <a:off x="4754396" y="2193139"/>
            <a:ext cx="290456" cy="364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il: ned 21">
            <a:extLst>
              <a:ext uri="{FF2B5EF4-FFF2-40B4-BE49-F238E27FC236}">
                <a16:creationId xmlns:a16="http://schemas.microsoft.com/office/drawing/2014/main" id="{BD765358-871B-45D6-8558-5D96C2F5085B}"/>
              </a:ext>
            </a:extLst>
          </p:cNvPr>
          <p:cNvSpPr/>
          <p:nvPr/>
        </p:nvSpPr>
        <p:spPr>
          <a:xfrm>
            <a:off x="7283784" y="2188666"/>
            <a:ext cx="290456" cy="3641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il: ned 22">
            <a:extLst>
              <a:ext uri="{FF2B5EF4-FFF2-40B4-BE49-F238E27FC236}">
                <a16:creationId xmlns:a16="http://schemas.microsoft.com/office/drawing/2014/main" id="{DB0563D0-BE02-4DBC-8DAA-AEB367132608}"/>
              </a:ext>
            </a:extLst>
          </p:cNvPr>
          <p:cNvSpPr/>
          <p:nvPr/>
        </p:nvSpPr>
        <p:spPr>
          <a:xfrm>
            <a:off x="2300164" y="2193140"/>
            <a:ext cx="290456" cy="3637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il: ned 19">
            <a:extLst>
              <a:ext uri="{FF2B5EF4-FFF2-40B4-BE49-F238E27FC236}">
                <a16:creationId xmlns:a16="http://schemas.microsoft.com/office/drawing/2014/main" id="{9F26E608-9FC4-4258-B026-FEEB91F1D6B9}"/>
              </a:ext>
            </a:extLst>
          </p:cNvPr>
          <p:cNvSpPr/>
          <p:nvPr/>
        </p:nvSpPr>
        <p:spPr>
          <a:xfrm>
            <a:off x="6040178" y="2188665"/>
            <a:ext cx="290456" cy="364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915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utendørs, liten, fugl, sitter&#10;&#10;Automatisk generert beskrivelse">
            <a:extLst>
              <a:ext uri="{FF2B5EF4-FFF2-40B4-BE49-F238E27FC236}">
                <a16:creationId xmlns:a16="http://schemas.microsoft.com/office/drawing/2014/main" id="{261A39A4-6CFF-4AA6-97E6-E762D0260407}"/>
              </a:ext>
            </a:extLst>
          </p:cNvPr>
          <p:cNvPicPr>
            <a:picLocks noGrp="1" noChangeAspect="1"/>
          </p:cNvPicPr>
          <p:nvPr>
            <p:ph type="pic" sz="quarter" idx="10"/>
          </p:nvPr>
        </p:nvPicPr>
        <p:blipFill rotWithShape="1">
          <a:blip r:embed="rId2"/>
          <a:srcRect t="6863" b="6863"/>
          <a:stretch/>
        </p:blipFill>
        <p:spPr/>
      </p:pic>
      <p:sp>
        <p:nvSpPr>
          <p:cNvPr id="3" name="Tittel 2">
            <a:extLst>
              <a:ext uri="{FF2B5EF4-FFF2-40B4-BE49-F238E27FC236}">
                <a16:creationId xmlns:a16="http://schemas.microsoft.com/office/drawing/2014/main" id="{088B2F06-371F-45F9-877C-469445E45E8A}"/>
              </a:ext>
            </a:extLst>
          </p:cNvPr>
          <p:cNvSpPr>
            <a:spLocks noGrp="1"/>
          </p:cNvSpPr>
          <p:nvPr>
            <p:ph type="ctrTitle"/>
          </p:nvPr>
        </p:nvSpPr>
        <p:spPr>
          <a:xfrm>
            <a:off x="533400" y="4867275"/>
            <a:ext cx="6705600" cy="1853565"/>
          </a:xfrm>
        </p:spPr>
        <p:txBody>
          <a:bodyPr/>
          <a:lstStyle/>
          <a:p>
            <a:r>
              <a:rPr lang="nb-NO" sz="1400" b="0" dirty="0">
                <a:latin typeface="Calibri" panose="020F0502020204030204" pitchFamily="34" charset="0"/>
                <a:cs typeface="Calibri" panose="020F0502020204030204" pitchFamily="34" charset="0"/>
              </a:rPr>
              <a:t>Barna har vært svært engasjert i  arbeidet  rundt FN dagen. Hver onsdag har  vi hatt samlinger om barns rettigheter og hatt om  hvor viktig samarbeid  og vennskap er – og mellom verdensdeler og landene på jorden. Vi har brukt samtalebilder i et pedagogisk opplegg fra UNICEF og så har vi brukt verdensfortellingen «Lille dråpe» . Opplegget er tilrettelagt slik at det passer alle, og vi ser at barna har husker og forstår det vi har arbeidet med. Vi har og snakket om medbestemmelse og frihet.</a:t>
            </a:r>
          </a:p>
        </p:txBody>
      </p:sp>
      <p:sp>
        <p:nvSpPr>
          <p:cNvPr id="4" name="Undertittel 3">
            <a:extLst>
              <a:ext uri="{FF2B5EF4-FFF2-40B4-BE49-F238E27FC236}">
                <a16:creationId xmlns:a16="http://schemas.microsoft.com/office/drawing/2014/main" id="{093324FD-8043-4A64-8738-FE02A1C2D0B9}"/>
              </a:ext>
            </a:extLst>
          </p:cNvPr>
          <p:cNvSpPr>
            <a:spLocks noGrp="1"/>
          </p:cNvSpPr>
          <p:nvPr>
            <p:ph type="subTitle" idx="1"/>
          </p:nvPr>
        </p:nvSpPr>
        <p:spPr>
          <a:xfrm>
            <a:off x="533400" y="6720840"/>
            <a:ext cx="6705600" cy="2854004"/>
          </a:xfrm>
        </p:spPr>
        <p:txBody>
          <a:bodyPr>
            <a:noAutofit/>
          </a:bodyPr>
          <a:lstStyle/>
          <a:p>
            <a:pPr>
              <a:lnSpc>
                <a:spcPct val="100000"/>
              </a:lnSpc>
            </a:pPr>
            <a:endParaRPr lang="nb-NO" sz="1200" dirty="0">
              <a:latin typeface="Calibri" panose="020F0502020204030204" pitchFamily="34" charset="0"/>
              <a:cs typeface="Calibri" panose="020F0502020204030204" pitchFamily="34" charset="0"/>
            </a:endParaRPr>
          </a:p>
          <a:p>
            <a:pPr>
              <a:lnSpc>
                <a:spcPct val="100000"/>
              </a:lnSpc>
            </a:pPr>
            <a:r>
              <a:rPr lang="nb-NO" sz="1400" dirty="0">
                <a:latin typeface="+mj-lt"/>
                <a:cs typeface="Calibri" panose="020F0502020204030204" pitchFamily="34" charset="0"/>
              </a:rPr>
              <a:t>Verdensfortellingen «Lille dråpe» handler om </a:t>
            </a:r>
            <a:r>
              <a:rPr lang="nb-NO" sz="1400" dirty="0">
                <a:latin typeface="+mj-lt"/>
              </a:rPr>
              <a:t>en liten kolibri som heter Lille Dråpe, som får lamaer til å være med å samarbeide om å slukke en brann - sammen får de det til, når alle er med å bidra og gjør det de kan. Vi passer på å gi barna tilbakemelding om dette når barna er gode på å samarbeide – i lek, i garderoben, hjelper og er med å jobbe på avdelingen.</a:t>
            </a:r>
          </a:p>
          <a:p>
            <a:pPr>
              <a:lnSpc>
                <a:spcPct val="100000"/>
              </a:lnSpc>
            </a:pPr>
            <a:r>
              <a:rPr lang="nb-NO" sz="1400" dirty="0">
                <a:latin typeface="+mj-lt"/>
              </a:rPr>
              <a:t>Samtalebildene har vi reflektert rundt flere ganger, og barna virker nå ut til å forstå at alle barn på jorden har noen like rettigheter, men at vi ikke nødvendigvis har det helt likt. </a:t>
            </a:r>
          </a:p>
          <a:p>
            <a:pPr>
              <a:lnSpc>
                <a:spcPct val="100000"/>
              </a:lnSpc>
            </a:pPr>
            <a:r>
              <a:rPr lang="nb-NO" sz="1400" dirty="0">
                <a:latin typeface="+mj-lt"/>
              </a:rPr>
              <a:t>Målet er at vi skal sitte igjen med tanker som på sikt kan bidra til å danne gode holdninger og meninger om hvordan vi bør leve sammen her på jorden.</a:t>
            </a:r>
          </a:p>
          <a:p>
            <a:pPr>
              <a:lnSpc>
                <a:spcPct val="100000"/>
              </a:lnSpc>
            </a:pPr>
            <a:endParaRPr lang="nb-NO" sz="1400" dirty="0">
              <a:latin typeface="+mj-lt"/>
              <a:cs typeface="Calibri" panose="020F0502020204030204" pitchFamily="34" charset="0"/>
            </a:endParaRPr>
          </a:p>
          <a:p>
            <a:pPr>
              <a:lnSpc>
                <a:spcPct val="100000"/>
              </a:lnSpc>
            </a:pPr>
            <a:r>
              <a:rPr lang="nb-NO" sz="1400" dirty="0">
                <a:latin typeface="+mj-lt"/>
                <a:cs typeface="Calibri" panose="020F0502020204030204" pitchFamily="34" charset="0"/>
              </a:rPr>
              <a:t>Vi deler oss ofte i lekegrupper både inne og ute, noe vi vet og ser at barna profeterer på. Gruppene gir ro, det blir mer oversiktlig og er mindre komplisert. </a:t>
            </a:r>
          </a:p>
          <a:p>
            <a:pPr>
              <a:lnSpc>
                <a:spcPct val="100000"/>
              </a:lnSpc>
            </a:pPr>
            <a:endParaRPr lang="nb-NO" sz="1400" dirty="0">
              <a:latin typeface="+mj-lt"/>
              <a:cs typeface="Calibri" panose="020F0502020204030204" pitchFamily="34" charset="0"/>
            </a:endParaRPr>
          </a:p>
          <a:p>
            <a:pPr>
              <a:lnSpc>
                <a:spcPct val="100000"/>
              </a:lnSpc>
            </a:pPr>
            <a:r>
              <a:rPr lang="nb-NO" sz="1400" dirty="0">
                <a:latin typeface="+mj-lt"/>
                <a:cs typeface="Calibri" panose="020F0502020204030204" pitchFamily="34" charset="0"/>
              </a:rPr>
              <a:t>Nå nærmer det seg jul, og vi ser frem til juleforberedende aktiviteter som starter denne måneden.</a:t>
            </a:r>
            <a:endParaRPr lang="nb-NO" sz="1200" dirty="0">
              <a:latin typeface="Calibri" panose="020F0502020204030204" pitchFamily="34" charset="0"/>
              <a:cs typeface="Calibri" panose="020F0502020204030204" pitchFamily="34" charset="0"/>
            </a:endParaRPr>
          </a:p>
          <a:p>
            <a:pPr>
              <a:lnSpc>
                <a:spcPct val="100000"/>
              </a:lnSpc>
            </a:pPr>
            <a:endParaRPr lang="nb-NO"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59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lante, grønn, utendørs, brokkoli&#10;&#10;Automatisk generert beskrivelse">
            <a:extLst>
              <a:ext uri="{FF2B5EF4-FFF2-40B4-BE49-F238E27FC236}">
                <a16:creationId xmlns:a16="http://schemas.microsoft.com/office/drawing/2014/main" id="{040405EC-2479-4E41-A47C-554A7196E0F5}"/>
              </a:ext>
            </a:extLst>
          </p:cNvPr>
          <p:cNvPicPr>
            <a:picLocks noGrp="1" noChangeAspect="1"/>
          </p:cNvPicPr>
          <p:nvPr>
            <p:ph type="pic" sz="quarter" idx="10"/>
          </p:nvPr>
        </p:nvPicPr>
        <p:blipFill>
          <a:blip r:embed="rId2"/>
          <a:srcRect l="9432" r="9432"/>
          <a:stretch>
            <a:fillRect/>
          </a:stretch>
        </p:blipFill>
        <p:spPr/>
      </p:pic>
      <p:sp>
        <p:nvSpPr>
          <p:cNvPr id="4" name="Undertittel 3">
            <a:extLst>
              <a:ext uri="{FF2B5EF4-FFF2-40B4-BE49-F238E27FC236}">
                <a16:creationId xmlns:a16="http://schemas.microsoft.com/office/drawing/2014/main" id="{316A0273-996D-4501-B1CC-1666121E31D7}"/>
              </a:ext>
            </a:extLst>
          </p:cNvPr>
          <p:cNvSpPr>
            <a:spLocks noGrp="1"/>
          </p:cNvSpPr>
          <p:nvPr>
            <p:ph type="subTitle" idx="1"/>
          </p:nvPr>
        </p:nvSpPr>
        <p:spPr>
          <a:xfrm>
            <a:off x="570154" y="5335793"/>
            <a:ext cx="6668845" cy="4152452"/>
          </a:xfrm>
        </p:spPr>
        <p:txBody>
          <a:bodyPr>
            <a:normAutofit fontScale="92500"/>
          </a:bodyPr>
          <a:lstStyle/>
          <a:p>
            <a:r>
              <a:rPr lang="nb-NO" dirty="0"/>
              <a:t>Dagsrytmen på persille</a:t>
            </a:r>
          </a:p>
          <a:p>
            <a:endParaRPr lang="nb-NO" dirty="0"/>
          </a:p>
          <a:p>
            <a:pPr algn="l"/>
            <a:r>
              <a:rPr lang="nb-NO" dirty="0"/>
              <a:t>07.15 Barnehagen åpner – rolig lek</a:t>
            </a:r>
          </a:p>
          <a:p>
            <a:pPr algn="l"/>
            <a:r>
              <a:rPr lang="nb-NO" dirty="0"/>
              <a:t>08.00 – 08.30 Vi spiser frokost</a:t>
            </a:r>
          </a:p>
          <a:p>
            <a:pPr algn="l"/>
            <a:r>
              <a:rPr lang="nb-NO" dirty="0"/>
              <a:t>08.30 Lek</a:t>
            </a:r>
          </a:p>
          <a:p>
            <a:pPr algn="l"/>
            <a:r>
              <a:rPr lang="nb-NO" dirty="0"/>
              <a:t>09.15 </a:t>
            </a:r>
            <a:r>
              <a:rPr lang="nb-NO" sz="1800" dirty="0"/>
              <a:t>Vi gjør klar til dagens aktivitet, ryddetid og påkledning</a:t>
            </a:r>
          </a:p>
          <a:p>
            <a:pPr algn="l"/>
            <a:r>
              <a:rPr lang="nb-NO" dirty="0"/>
              <a:t>09.30 Tur/ grupper/ utelek/ prosjekt/ miljøarbeid</a:t>
            </a:r>
          </a:p>
          <a:p>
            <a:pPr algn="l"/>
            <a:r>
              <a:rPr lang="nb-NO" dirty="0"/>
              <a:t>11.00 Lunsj</a:t>
            </a:r>
          </a:p>
          <a:p>
            <a:pPr algn="l"/>
            <a:r>
              <a:rPr lang="nb-NO" dirty="0"/>
              <a:t>12.00 Utelek</a:t>
            </a:r>
          </a:p>
          <a:p>
            <a:pPr algn="l"/>
            <a:r>
              <a:rPr lang="nb-NO" dirty="0"/>
              <a:t>14.00 Fruktmåltid</a:t>
            </a:r>
          </a:p>
          <a:p>
            <a:pPr algn="l"/>
            <a:r>
              <a:rPr lang="nb-NO" dirty="0"/>
              <a:t>14. 45 Ute/ </a:t>
            </a:r>
            <a:r>
              <a:rPr lang="nb-NO" dirty="0" err="1"/>
              <a:t>innelek</a:t>
            </a:r>
            <a:endParaRPr lang="nb-NO" dirty="0"/>
          </a:p>
          <a:p>
            <a:pPr algn="l"/>
            <a:endParaRPr lang="nb-NO" dirty="0"/>
          </a:p>
          <a:p>
            <a:endParaRPr lang="nb-NO" dirty="0"/>
          </a:p>
        </p:txBody>
      </p:sp>
    </p:spTree>
    <p:extLst>
      <p:ext uri="{BB962C8B-B14F-4D97-AF65-F5344CB8AC3E}">
        <p14:creationId xmlns:p14="http://schemas.microsoft.com/office/powerpoint/2010/main" val="74947751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7DB2A-620B-44CB-8C18-BFFD0CC812CF}">
  <ds:schemaRefs>
    <ds:schemaRef ds:uri="http://schemas.microsoft.com/office/infopath/2007/PartnerControls"/>
    <ds:schemaRef ds:uri="16c05727-aa75-4e4a-9b5f-8a80a1165891"/>
    <ds:schemaRef ds:uri="http://purl.org/dc/terms/"/>
    <ds:schemaRef ds:uri="http://schemas.microsoft.com/office/2006/documentManagement/types"/>
    <ds:schemaRef ds:uri="71af3243-3dd4-4a8d-8c0d-dd76da1f02a5"/>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7212A65-3456-48D2-939C-4E06F6ABB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5E6E8B-FEB3-47D0-9A75-3A7DCD5CC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824</Words>
  <Application>Microsoft Office PowerPoint</Application>
  <PresentationFormat>Egendefinert</PresentationFormat>
  <Paragraphs>75</Paragraphs>
  <Slides>4</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vt:i4>
      </vt:variant>
    </vt:vector>
  </HeadingPairs>
  <TitlesOfParts>
    <vt:vector size="9" baseType="lpstr">
      <vt:lpstr>Calibri</vt:lpstr>
      <vt:lpstr>Calibri Light</vt:lpstr>
      <vt:lpstr>Rockwell</vt:lpstr>
      <vt:lpstr>Wingdings</vt:lpstr>
      <vt:lpstr>Atlas</vt:lpstr>
      <vt:lpstr>Periodeplan for persille - november</vt:lpstr>
      <vt:lpstr>PowerPoint-presentasjon</vt:lpstr>
      <vt:lpstr>Barna har vært svært engasjert i  arbeidet  rundt FN dagen. Hver onsdag har  vi hatt samlinger om barns rettigheter og hatt om  hvor viktig samarbeid  og vennskap er – og mellom verdensdeler og landene på jorden. Vi har brukt samtalebilder i et pedagogisk opplegg fra UNICEF og så har vi brukt verdensfortellingen «Lille dråpe» . Opplegget er tilrettelagt slik at det passer alle, og vi ser at barna har husker og forstår det vi har arbeidet med. Vi har og snakket om medbestemmelse og frihet.</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2020-08-30T07:48:59Z</dcterms:created>
  <dcterms:modified xsi:type="dcterms:W3CDTF">2023-11-01T05:33:58Z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